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374" r:id="rId2"/>
    <p:sldId id="302" r:id="rId3"/>
    <p:sldId id="264" r:id="rId4"/>
    <p:sldId id="340" r:id="rId5"/>
    <p:sldId id="356" r:id="rId6"/>
    <p:sldId id="343" r:id="rId7"/>
    <p:sldId id="358" r:id="rId8"/>
    <p:sldId id="344" r:id="rId9"/>
    <p:sldId id="346" r:id="rId10"/>
    <p:sldId id="347" r:id="rId11"/>
    <p:sldId id="348" r:id="rId12"/>
    <p:sldId id="2373" r:id="rId13"/>
    <p:sldId id="360" r:id="rId14"/>
    <p:sldId id="352" r:id="rId15"/>
    <p:sldId id="353" r:id="rId16"/>
    <p:sldId id="354" r:id="rId17"/>
    <p:sldId id="355" r:id="rId18"/>
    <p:sldId id="363" r:id="rId19"/>
    <p:sldId id="364" r:id="rId20"/>
    <p:sldId id="351" r:id="rId21"/>
    <p:sldId id="350" r:id="rId22"/>
    <p:sldId id="2383" r:id="rId23"/>
    <p:sldId id="2375" r:id="rId24"/>
    <p:sldId id="376" r:id="rId25"/>
    <p:sldId id="380" r:id="rId26"/>
    <p:sldId id="381" r:id="rId27"/>
    <p:sldId id="382" r:id="rId28"/>
    <p:sldId id="2376" r:id="rId29"/>
    <p:sldId id="377" r:id="rId30"/>
    <p:sldId id="2379" r:id="rId31"/>
    <p:sldId id="2380" r:id="rId32"/>
    <p:sldId id="2381" r:id="rId33"/>
    <p:sldId id="2351" r:id="rId34"/>
    <p:sldId id="2385" r:id="rId35"/>
    <p:sldId id="2382" r:id="rId36"/>
    <p:sldId id="265" r:id="rId37"/>
    <p:sldId id="2343" r:id="rId38"/>
    <p:sldId id="306" r:id="rId39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691" autoAdjust="0"/>
  </p:normalViewPr>
  <p:slideViewPr>
    <p:cSldViewPr snapToGrid="0" snapToObjects="1">
      <p:cViewPr>
        <p:scale>
          <a:sx n="102" d="100"/>
          <a:sy n="102" d="100"/>
        </p:scale>
        <p:origin x="54" y="69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F8959-BA27-4013-8ECF-A5310B5DE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F441D-C14C-4C29-AD60-936357CE29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8DD91-0D5F-47C3-A342-2270F09236A9}" type="datetimeFigureOut">
              <a:rPr lang="en-AU" smtClean="0"/>
              <a:t>31/08/2019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4BA3-FD85-4876-944F-C8DFEE8842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25139-B074-4299-84E0-2A1C9C2F21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4971E-3A31-4BDE-868F-A28476A804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2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BCD69-5D97-4D7B-A2A5-426F0F635F29}" type="datetimeFigureOut">
              <a:rPr lang="en-AU" smtClean="0"/>
              <a:t>31/08/2019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CA57D-7380-4246-A744-FACA71FA1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4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E6872-B327-4DE0-801B-AA3C105FBA3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246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1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1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0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72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SQL DB uses Public  VMs  hosting database engine</a:t>
            </a:r>
          </a:p>
          <a:p>
            <a:r>
              <a:rPr lang="en-AU" dirty="0"/>
              <a:t>Managed Instance – Tenant Isolation via use of own dedicated VM’s that are injected into Customer </a:t>
            </a:r>
            <a:r>
              <a:rPr lang="en-AU" dirty="0" err="1"/>
              <a:t>VNet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E85CD-02E9-4FC3-B404-8B3FBF90DC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aturday.com/893/sessions/sessionevaluation.aspx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1763152"/>
            <a:ext cx="6617668" cy="3357488"/>
          </a:xfrm>
        </p:spPr>
        <p:txBody>
          <a:bodyPr anchor="b">
            <a:noAutofit/>
          </a:bodyPr>
          <a:lstStyle>
            <a:lvl1pPr algn="ctr">
              <a:defRPr lang="en-US" b="1" u="none" strike="noStrike" smtClean="0">
                <a:effectLst/>
              </a:defRPr>
            </a:lvl1pPr>
          </a:lstStyle>
          <a:p>
            <a:r>
              <a:rPr lang="en-US" b="1" u="none" strike="noStrike" dirty="0">
                <a:solidFill>
                  <a:srgbClr val="293338"/>
                </a:solidFill>
                <a:effectLst/>
                <a:latin typeface="inherit"/>
              </a:rPr>
              <a:t>Get Comfortable with Query tuning and Execution Plans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Patrick Flynn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54470" y="1969364"/>
            <a:ext cx="8470455" cy="1694304"/>
          </a:xfrm>
          <a:noFill/>
        </p:spPr>
        <p:txBody>
          <a:bodyPr lIns="146304" tIns="91440" rIns="146304" bIns="91440" anchor="t" anchorCtr="0"/>
          <a:lstStyle>
            <a:lvl1pPr>
              <a:defRPr sz="4999" spc="-93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54469" y="3664893"/>
            <a:ext cx="6776353" cy="169358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96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52939" y="275035"/>
            <a:ext cx="3389677" cy="535777"/>
          </a:xfrm>
        </p:spPr>
        <p:txBody>
          <a:bodyPr lIns="182880" tIns="146304" rIns="182880" bIns="146304"/>
          <a:lstStyle>
            <a:lvl1pPr marL="0" indent="0">
              <a:buNone/>
              <a:defRPr sz="185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41301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FAF6-B7B1-4AF6-86DE-2728307BF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Thanks to our Sponsors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01642-DA42-4BA5-BFA8-C4C3098FF4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SQLSaturday#893 – Singapore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F59C-99B4-4A7F-A881-23CFA241E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040" y="2607589"/>
            <a:ext cx="3450163" cy="963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AE2ED-4F5C-4F5C-9A7D-AC6E75DE0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4928" y="2232192"/>
            <a:ext cx="6094521" cy="1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83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64F6-D1E6-4B83-BEF0-C1472E14A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Evaluations: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0999A-EC35-4D9B-AE20-8A47196C1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SQLSaturday#893 – Singapore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3E00D-13DF-417E-96C1-0A9B56C8F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82469" y="1500845"/>
            <a:ext cx="3962307" cy="2971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E1117-B57E-4E78-A1C7-27533B25AAC8}"/>
              </a:ext>
            </a:extLst>
          </p:cNvPr>
          <p:cNvSpPr txBox="1"/>
          <p:nvPr userDrawn="1"/>
        </p:nvSpPr>
        <p:spPr>
          <a:xfrm>
            <a:off x="361040" y="1611823"/>
            <a:ext cx="5909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Please submit an evaluation for the session you’ve just attended by scanning the QR code or navigating to the link below:</a:t>
            </a:r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https://www.sqlsaturday.com/893/sessions/sessionevaluation.aspx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Choose the session you’ve just attended and complete the survey. </a:t>
            </a:r>
          </a:p>
        </p:txBody>
      </p:sp>
    </p:spTree>
    <p:extLst>
      <p:ext uri="{BB962C8B-B14F-4D97-AF65-F5344CB8AC3E}">
        <p14:creationId xmlns:p14="http://schemas.microsoft.com/office/powerpoint/2010/main" val="243120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#865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Melbourne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60588"/>
            <a:ext cx="10799762" cy="5429298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973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  <a:ln>
            <a:noFill/>
          </a:ln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Evaluations: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08124" y="2229076"/>
            <a:ext cx="7040222" cy="1870745"/>
          </a:xfrm>
          <a:prstGeom prst="rect">
            <a:avLst/>
          </a:prstGeom>
        </p:spPr>
        <p:txBody>
          <a:bodyPr vert="horz" lIns="0" tIns="34290" rIns="68580" bIns="3429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b="0" i="0" kern="1200" baseline="0">
                <a:solidFill>
                  <a:srgbClr val="19405F"/>
                </a:solidFill>
                <a:latin typeface="Source Sans Pro Light"/>
                <a:ea typeface="+mj-ea"/>
                <a:cs typeface="Source Sans Pro Light"/>
              </a:defRPr>
            </a:lvl1pPr>
          </a:lstStyle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Please complete the evaluation forms for each session you attend.</a:t>
            </a:r>
          </a:p>
          <a:p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You received these</a:t>
            </a:r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 in your welcome pack first thing this morning from registration.</a:t>
            </a: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Please put them in the evaluations box on your wait out after this session.</a:t>
            </a:r>
          </a:p>
          <a:p>
            <a:endParaRPr lang="en-US" sz="1350" b="1" baseline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350" b="1" baseline="0" dirty="0">
                <a:solidFill>
                  <a:schemeClr val="accent1">
                    <a:lumMod val="75000"/>
                  </a:schemeClr>
                </a:solidFill>
              </a:rPr>
              <a:t>There are evaluation prizes at the end of the day for completed evaluation forms.</a:t>
            </a:r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9275" y="3549599"/>
            <a:ext cx="1628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Image" r:id="rId15" imgW="2279520" imgH="1310400" progId="Photoshop.Image.18">
                  <p:embed/>
                </p:oleObj>
              </mc:Choice>
              <mc:Fallback>
                <p:oleObj name="Image" r:id="rId15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395867" y="6170603"/>
            <a:ext cx="289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#893</a:t>
            </a:r>
            <a:r>
              <a:rPr lang="en-AU" sz="1200" b="1" baseline="0" dirty="0">
                <a:solidFill>
                  <a:schemeClr val="accent1"/>
                </a:solidFill>
                <a:latin typeface="Source Sans Pro Light" panose="020B0403030403020204" pitchFamily="34" charset="0"/>
              </a:rPr>
              <a:t> | Singapore 2019</a:t>
            </a:r>
            <a:endParaRPr lang="en-AU" sz="1200" b="1" dirty="0">
              <a:solidFill>
                <a:schemeClr val="accent1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2012/12/30/the-sql-query-optimizer-when-logical-order-can-get-it-wrong/" TargetMode="External"/><Relationship Id="rId2" Type="http://schemas.openxmlformats.org/officeDocument/2006/relationships/hyperlink" Target="https://bradsruminations.blogspot.com/2010/11/second-in-life-of-query-operator.html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sqlperformance.com/" TargetMode="External"/><Relationship Id="rId2" Type="http://schemas.openxmlformats.org/officeDocument/2006/relationships/hyperlink" Target="https://sentryone.com/plan-explorer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pport.sqlsentry.com/" TargetMode="External"/><Relationship Id="rId4" Type="http://schemas.openxmlformats.org/officeDocument/2006/relationships/hyperlink" Target="https://sentryone.com/help/PEu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obsterpot.com.au/" TargetMode="External"/><Relationship Id="rId7" Type="http://schemas.openxmlformats.org/officeDocument/2006/relationships/hyperlink" Target="https://www.tf3604.com/presentations/optimizer/" TargetMode="External"/><Relationship Id="rId2" Type="http://schemas.openxmlformats.org/officeDocument/2006/relationships/hyperlink" Target="https://sqlperformance.com/author/robfarle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ntryone.com/blog/kevinkline/sql-server-optimizer-trace-flag-86xx" TargetMode="External"/><Relationship Id="rId5" Type="http://schemas.openxmlformats.org/officeDocument/2006/relationships/hyperlink" Target="https://www.sql.kiwi/" TargetMode="External"/><Relationship Id="rId4" Type="http://schemas.openxmlformats.org/officeDocument/2006/relationships/hyperlink" Target="https://sqlperformance.com/author/paulwhitenzgmail-co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2671E1-4578-428B-B408-02C488B5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0175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05" y="1334943"/>
            <a:ext cx="5951570" cy="30465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Get Comfortable with Query tuning and Execution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/>
              <a:t>Patrick Flynn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88CC47-F570-41AF-89C8-A1999D25ED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63311" y="5961723"/>
          <a:ext cx="444091" cy="34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Image" r:id="rId4" imgW="2279520" imgH="1310400" progId="Photoshop.Image.18">
                  <p:embed/>
                </p:oleObj>
              </mc:Choice>
              <mc:Fallback>
                <p:oleObj name="Image" r:id="rId4" imgW="2279520" imgH="1310400" progId="Photoshop.Image.1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688CC47-F570-41AF-89C8-A1999D25E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63311" y="5961723"/>
                        <a:ext cx="444091" cy="340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6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IS executed, some run-time statistics added to plan</a:t>
            </a:r>
          </a:p>
          <a:p>
            <a:pPr lvl="2"/>
            <a:r>
              <a:rPr lang="en-US" dirty="0"/>
              <a:t>Plan shown is same as estimated plan</a:t>
            </a:r>
          </a:p>
          <a:p>
            <a:pPr lvl="3"/>
            <a:r>
              <a:rPr lang="en-US" dirty="0"/>
              <a:t>(Usually)</a:t>
            </a:r>
          </a:p>
          <a:p>
            <a:pPr lvl="3"/>
            <a:r>
              <a:rPr lang="en-US" dirty="0"/>
              <a:t>… but with those run-time statistics added</a:t>
            </a:r>
          </a:p>
        </p:txBody>
      </p:sp>
    </p:spTree>
    <p:extLst>
      <p:ext uri="{BB962C8B-B14F-4D97-AF65-F5344CB8AC3E}">
        <p14:creationId xmlns:p14="http://schemas.microsoft.com/office/powerpoint/2010/main" val="30289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1"/>
            <a:r>
              <a:rPr lang="en-US" dirty="0"/>
              <a:t>Actual execution plan</a:t>
            </a:r>
          </a:p>
          <a:p>
            <a:pPr lvl="1"/>
            <a:r>
              <a:rPr lang="en-US" dirty="0"/>
              <a:t>Live Query Statistics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Plan shown as execution starts</a:t>
            </a:r>
          </a:p>
          <a:p>
            <a:pPr lvl="2"/>
            <a:r>
              <a:rPr lang="en-US" dirty="0"/>
              <a:t>Run-time statistics continuously updated during execution</a:t>
            </a:r>
          </a:p>
          <a:p>
            <a:pPr lvl="3"/>
            <a:r>
              <a:rPr lang="en-US" dirty="0"/>
              <a:t>Numbers compared to estimates</a:t>
            </a:r>
          </a:p>
          <a:p>
            <a:pPr lvl="3"/>
            <a:r>
              <a:rPr lang="en-US" dirty="0"/>
              <a:t>Beware of effects of wrong estimates!</a:t>
            </a:r>
          </a:p>
          <a:p>
            <a:pPr lvl="2"/>
            <a:r>
              <a:rPr lang="en-US" dirty="0"/>
              <a:t>Mostly useful for long running queries</a:t>
            </a:r>
          </a:p>
        </p:txBody>
      </p:sp>
    </p:spTree>
    <p:extLst>
      <p:ext uri="{BB962C8B-B14F-4D97-AF65-F5344CB8AC3E}">
        <p14:creationId xmlns:p14="http://schemas.microsoft.com/office/powerpoint/2010/main" val="354592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>
                <a:solidFill>
                  <a:srgbClr val="FF0000"/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C8500-C620-4D23-93AE-A72BAF82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701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dirty="0"/>
              <a:t>Not actual elements of the plan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DAAA71-AC6D-4AE3-8BB6-1C29C555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80" y="2576773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CB9332D3-17F8-4A37-A0F9-58D20C1FB84E}"/>
              </a:ext>
            </a:extLst>
          </p:cNvPr>
          <p:cNvSpPr/>
          <p:nvPr/>
        </p:nvSpPr>
        <p:spPr>
          <a:xfrm>
            <a:off x="3111414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55589CF-01D2-4582-A85B-ECE9CB322D6A}"/>
              </a:ext>
            </a:extLst>
          </p:cNvPr>
          <p:cNvSpPr/>
          <p:nvPr/>
        </p:nvSpPr>
        <p:spPr>
          <a:xfrm>
            <a:off x="5298810" y="2576772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A7A7A67-0EB7-495C-94DE-33B57D9D2065}"/>
              </a:ext>
            </a:extLst>
          </p:cNvPr>
          <p:cNvSpPr/>
          <p:nvPr/>
        </p:nvSpPr>
        <p:spPr>
          <a:xfrm>
            <a:off x="7628099" y="2449269"/>
            <a:ext cx="613855" cy="6138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F891A56-723A-4949-B476-5474349BB551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 flipV="1">
            <a:off x="883033" y="2883698"/>
            <a:ext cx="2228381" cy="1379575"/>
          </a:xfrm>
          <a:prstGeom prst="bentConnector3">
            <a:avLst>
              <a:gd name="adj1" fmla="val 112925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CF5023A3-0DAC-405E-8AE2-4A401B44E8F1}"/>
              </a:ext>
            </a:extLst>
          </p:cNvPr>
          <p:cNvSpPr/>
          <p:nvPr/>
        </p:nvSpPr>
        <p:spPr>
          <a:xfrm>
            <a:off x="883033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288D24A-C7A4-4B03-BDD9-4479B9FD339B}"/>
              </a:ext>
            </a:extLst>
          </p:cNvPr>
          <p:cNvSpPr/>
          <p:nvPr/>
        </p:nvSpPr>
        <p:spPr>
          <a:xfrm>
            <a:off x="883033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17" name="Rechte verbindingslijn met pijl 11">
            <a:extLst>
              <a:ext uri="{FF2B5EF4-FFF2-40B4-BE49-F238E27FC236}">
                <a16:creationId xmlns:a16="http://schemas.microsoft.com/office/drawing/2014/main" id="{783B5795-7D22-4A72-8B82-EB00423BFAA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rot="16200000" flipH="1" flipV="1">
            <a:off x="2401135" y="1058670"/>
            <a:ext cx="1686501" cy="4722705"/>
          </a:xfrm>
          <a:prstGeom prst="bentConnector4">
            <a:avLst>
              <a:gd name="adj1" fmla="val -17077"/>
              <a:gd name="adj2" fmla="val 106098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Rechte verbindingslijn met pijl 11">
            <a:extLst>
              <a:ext uri="{FF2B5EF4-FFF2-40B4-BE49-F238E27FC236}">
                <a16:creationId xmlns:a16="http://schemas.microsoft.com/office/drawing/2014/main" id="{5DDECA07-6B1C-4848-834B-010B20553A18}"/>
              </a:ext>
            </a:extLst>
          </p:cNvPr>
          <p:cNvCxnSpPr>
            <a:cxnSpLocks/>
            <a:stCxn id="10" idx="6"/>
            <a:endCxn id="27" idx="6"/>
          </p:cNvCxnSpPr>
          <p:nvPr/>
        </p:nvCxnSpPr>
        <p:spPr>
          <a:xfrm flipH="1">
            <a:off x="3412249" y="2756196"/>
            <a:ext cx="4829705" cy="1507077"/>
          </a:xfrm>
          <a:prstGeom prst="bentConnector3">
            <a:avLst>
              <a:gd name="adj1" fmla="val -27361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2AE5ED68-460B-4F4E-9CCA-0380FAD957E9}"/>
              </a:ext>
            </a:extLst>
          </p:cNvPr>
          <p:cNvSpPr/>
          <p:nvPr/>
        </p:nvSpPr>
        <p:spPr>
          <a:xfrm>
            <a:off x="3193779" y="4154038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2C8E429F-531F-4B7A-9084-C11A2EA6CC71}"/>
              </a:ext>
            </a:extLst>
          </p:cNvPr>
          <p:cNvSpPr/>
          <p:nvPr/>
        </p:nvSpPr>
        <p:spPr>
          <a:xfrm>
            <a:off x="3546747" y="5035589"/>
            <a:ext cx="218470" cy="2184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031FAAD0-09F4-4E35-85B2-BAF4AF6A28CE}"/>
              </a:ext>
            </a:extLst>
          </p:cNvPr>
          <p:cNvSpPr/>
          <p:nvPr/>
        </p:nvSpPr>
        <p:spPr>
          <a:xfrm>
            <a:off x="6247605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41" name="Rechte verbindingslijn met pijl 11">
            <a:extLst>
              <a:ext uri="{FF2B5EF4-FFF2-40B4-BE49-F238E27FC236}">
                <a16:creationId xmlns:a16="http://schemas.microsoft.com/office/drawing/2014/main" id="{3C06B72C-BDBD-45F8-A3A9-D7482C59FD0E}"/>
              </a:ext>
            </a:extLst>
          </p:cNvPr>
          <p:cNvCxnSpPr>
            <a:cxnSpLocks/>
            <a:stCxn id="40" idx="4"/>
            <a:endCxn id="39" idx="6"/>
          </p:cNvCxnSpPr>
          <p:nvPr/>
        </p:nvCxnSpPr>
        <p:spPr>
          <a:xfrm rot="5400000">
            <a:off x="4384136" y="2817653"/>
            <a:ext cx="1708253" cy="2946088"/>
          </a:xfrm>
          <a:prstGeom prst="bentConnector2">
            <a:avLst/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al 48">
            <a:extLst>
              <a:ext uri="{FF2B5EF4-FFF2-40B4-BE49-F238E27FC236}">
                <a16:creationId xmlns:a16="http://schemas.microsoft.com/office/drawing/2014/main" id="{D4AFA47D-0A93-4313-A85F-B2D46F953230}"/>
              </a:ext>
            </a:extLst>
          </p:cNvPr>
          <p:cNvSpPr/>
          <p:nvPr/>
        </p:nvSpPr>
        <p:spPr>
          <a:xfrm>
            <a:off x="4062203" y="3043603"/>
            <a:ext cx="927400" cy="392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cxnSp>
        <p:nvCxnSpPr>
          <p:cNvPr id="50" name="Rechte verbindingslijn met pijl 11">
            <a:extLst>
              <a:ext uri="{FF2B5EF4-FFF2-40B4-BE49-F238E27FC236}">
                <a16:creationId xmlns:a16="http://schemas.microsoft.com/office/drawing/2014/main" id="{082CA9EF-8C28-44FC-9636-753A7D922660}"/>
              </a:ext>
            </a:extLst>
          </p:cNvPr>
          <p:cNvCxnSpPr>
            <a:cxnSpLocks/>
            <a:stCxn id="49" idx="0"/>
            <a:endCxn id="15" idx="2"/>
          </p:cNvCxnSpPr>
          <p:nvPr/>
        </p:nvCxnSpPr>
        <p:spPr>
          <a:xfrm rot="16200000" flipH="1" flipV="1">
            <a:off x="1653857" y="2272778"/>
            <a:ext cx="2101222" cy="3642870"/>
          </a:xfrm>
          <a:prstGeom prst="bentConnector4">
            <a:avLst>
              <a:gd name="adj1" fmla="val -41523"/>
              <a:gd name="adj2" fmla="val 112789"/>
            </a:avLst>
          </a:prstGeom>
          <a:noFill/>
          <a:ln w="1905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15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3"/>
            <a:r>
              <a:rPr lang="en-US" dirty="0"/>
              <a:t>Prepare to do work</a:t>
            </a:r>
          </a:p>
          <a:p>
            <a:pPr lvl="3"/>
            <a:r>
              <a:rPr lang="en-US" dirty="0"/>
              <a:t>Can also be used to reinitialize “restart from the top”</a:t>
            </a:r>
          </a:p>
          <a:p>
            <a:pPr lvl="3"/>
            <a:r>
              <a:rPr lang="en-US" dirty="0"/>
              <a:t>Some parameters can be changed when reinitialized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11251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Return a single row to calling operator</a:t>
            </a:r>
          </a:p>
          <a:p>
            <a:pPr lvl="3"/>
            <a:r>
              <a:rPr lang="en-US" dirty="0"/>
              <a:t>How this row is produced depends on the specific operator</a:t>
            </a:r>
          </a:p>
          <a:p>
            <a:pPr lvl="3"/>
            <a:r>
              <a:rPr lang="en-US" dirty="0"/>
              <a:t>Often involves calling </a:t>
            </a:r>
            <a:r>
              <a:rPr lang="en-US" dirty="0" err="1"/>
              <a:t>GetNext</a:t>
            </a:r>
            <a:r>
              <a:rPr lang="en-US" dirty="0"/>
              <a:t>() on other operators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195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9936268" cy="411161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pPr lvl="1"/>
            <a:r>
              <a:rPr lang="en-US" dirty="0"/>
              <a:t>Small programs that “do something”</a:t>
            </a:r>
          </a:p>
          <a:p>
            <a:pPr lvl="1"/>
            <a:r>
              <a:rPr lang="en-US" dirty="0"/>
              <a:t>Exactly three functions</a:t>
            </a:r>
          </a:p>
          <a:p>
            <a:pPr lvl="2"/>
            <a:r>
              <a:rPr lang="en-US" dirty="0"/>
              <a:t>Initialize()</a:t>
            </a:r>
          </a:p>
          <a:p>
            <a:pPr lvl="2"/>
            <a:r>
              <a:rPr lang="en-US" dirty="0" err="1"/>
              <a:t>GetNext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Close()</a:t>
            </a:r>
          </a:p>
          <a:p>
            <a:pPr lvl="3"/>
            <a:r>
              <a:rPr lang="en-US" dirty="0"/>
              <a:t>Clear up memory used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Called once per operator, when query has finished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35664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148862"/>
            <a:ext cx="9936268" cy="5533292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800" dirty="0"/>
              <a:t>Not actual elements of the plan</a:t>
            </a:r>
          </a:p>
          <a:p>
            <a:pPr lvl="1"/>
            <a:r>
              <a:rPr lang="en-US" sz="2800" dirty="0"/>
              <a:t>Represent which operators call which other operators</a:t>
            </a:r>
          </a:p>
          <a:p>
            <a:pPr lvl="1"/>
            <a:r>
              <a:rPr lang="en-US" sz="2800" dirty="0"/>
              <a:t>Each operator is called by, and returns rows to, exactly one operator</a:t>
            </a:r>
          </a:p>
          <a:p>
            <a:pPr lvl="2"/>
            <a:r>
              <a:rPr lang="en-US" sz="2800" dirty="0"/>
              <a:t>Calling operator is called the parent operator</a:t>
            </a:r>
          </a:p>
          <a:p>
            <a:pPr lvl="2"/>
            <a:r>
              <a:rPr lang="en-US" sz="2800" dirty="0"/>
              <a:t>Called operator is called the child operator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25734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DB14EA-A8CF-409C-832B-1C84206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406769"/>
            <a:ext cx="9936268" cy="4829908"/>
          </a:xfrm>
        </p:spPr>
        <p:txBody>
          <a:bodyPr>
            <a:noAutofit/>
          </a:bodyPr>
          <a:lstStyle/>
          <a:p>
            <a:r>
              <a:rPr lang="en-US" dirty="0"/>
              <a:t>Elements within an execution plan</a:t>
            </a:r>
          </a:p>
          <a:p>
            <a:r>
              <a:rPr lang="en-US" dirty="0"/>
              <a:t>Icons (operators)</a:t>
            </a:r>
          </a:p>
          <a:p>
            <a:r>
              <a:rPr lang="en-US" dirty="0"/>
              <a:t>Arrows (data flows)</a:t>
            </a:r>
          </a:p>
          <a:p>
            <a:pPr lvl="1"/>
            <a:r>
              <a:rPr lang="en-US" sz="2400" dirty="0"/>
              <a:t>Not actual elements of the plan</a:t>
            </a:r>
          </a:p>
          <a:p>
            <a:pPr lvl="1"/>
            <a:r>
              <a:rPr lang="en-US" sz="2400" dirty="0"/>
              <a:t>Represent which operators call which other operators</a:t>
            </a:r>
          </a:p>
          <a:p>
            <a:pPr lvl="1"/>
            <a:r>
              <a:rPr lang="en-US" sz="2400" dirty="0"/>
              <a:t>Each operator is called by, and returns rows to, exactly one operator</a:t>
            </a:r>
          </a:p>
          <a:p>
            <a:pPr lvl="1"/>
            <a:r>
              <a:rPr lang="en-US" sz="2400" dirty="0"/>
              <a:t>Each operators calls zero, one, or more child operators</a:t>
            </a:r>
          </a:p>
          <a:p>
            <a:pPr lvl="1"/>
            <a:r>
              <a:rPr lang="en-US" sz="2400" dirty="0"/>
              <a:t>Execution plan is basically a “tree” (graph theory)</a:t>
            </a:r>
          </a:p>
          <a:p>
            <a:pPr lvl="2"/>
            <a:r>
              <a:rPr lang="en-US" dirty="0"/>
              <a:t>Hence operators within a plan are often called “nodes”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BBBAB5-3C06-412D-8698-01A5C8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</p:spTree>
    <p:extLst>
      <p:ext uri="{BB962C8B-B14F-4D97-AF65-F5344CB8AC3E}">
        <p14:creationId xmlns:p14="http://schemas.microsoft.com/office/powerpoint/2010/main" val="7678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40" y="2553065"/>
            <a:ext cx="4157036" cy="719521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Patrick Flynn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2398" dirty="0">
                <a:solidFill>
                  <a:schemeClr val="bg1"/>
                </a:solidFill>
              </a:rPr>
              <a:t>SQL Server DBA Link Group</a:t>
            </a:r>
          </a:p>
        </p:txBody>
      </p:sp>
      <p:pic>
        <p:nvPicPr>
          <p:cNvPr id="6" name="Picture 3" descr="twitter.png">
            <a:extLst>
              <a:ext uri="{FF2B5EF4-FFF2-40B4-BE49-F238E27FC236}">
                <a16:creationId xmlns:a16="http://schemas.microsoft.com/office/drawing/2014/main" id="{F1A0D8C8-F8CE-6547-8D2C-D694C5F991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4393584"/>
            <a:ext cx="634772" cy="6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FA936-393D-E243-8CA0-3F4D1911C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97" y="4350688"/>
            <a:ext cx="3893952" cy="53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2644" dirty="0">
                <a:solidFill>
                  <a:schemeClr val="bg1"/>
                </a:solidFill>
              </a:rPr>
              <a:t> </a:t>
            </a:r>
            <a:r>
              <a:rPr lang="en-GB" sz="1599" dirty="0">
                <a:solidFill>
                  <a:schemeClr val="bg1"/>
                </a:solidFill>
              </a:rPr>
              <a:t>@</a:t>
            </a:r>
            <a:r>
              <a:rPr lang="en-GB" sz="1599" dirty="0"/>
              <a:t>sqllensman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984D3E3-0C85-864A-9898-8117A00D6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9" y="5303107"/>
            <a:ext cx="1851379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u="sng" dirty="0"/>
              <a:t>Patrick Flynn</a:t>
            </a:r>
            <a:endParaRPr lang="en-CA" sz="1599" dirty="0">
              <a:cs typeface="Proxima Nova Light" charset="0"/>
            </a:endParaRPr>
          </a:p>
        </p:txBody>
      </p:sp>
      <p:pic>
        <p:nvPicPr>
          <p:cNvPr id="10" name="Picture 9" descr="linkedin.png">
            <a:extLst>
              <a:ext uri="{FF2B5EF4-FFF2-40B4-BE49-F238E27FC236}">
                <a16:creationId xmlns:a16="http://schemas.microsoft.com/office/drawing/2014/main" id="{7AE2687F-FDDE-8E4C-954C-01336FC8A6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43" y="5202558"/>
            <a:ext cx="621391" cy="56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0993-7EBB-A84A-8F66-8264E84C04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8912" y="3682948"/>
            <a:ext cx="609431" cy="609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DA1F24-84A5-F94D-8956-9588DE9B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8" y="3780177"/>
            <a:ext cx="3380522" cy="3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1416"/>
              </a:spcBef>
            </a:pPr>
            <a:r>
              <a:rPr lang="en-GB" sz="1599" dirty="0"/>
              <a:t>patrick@sqllensman.com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38207-2C78-46C8-BC7F-190B60795D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" y="352188"/>
            <a:ext cx="2283594" cy="164038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26891-F3DF-4BD4-BF42-D8AD9086B6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864" y="417180"/>
            <a:ext cx="2410458" cy="6116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61A96-735F-4791-9054-B630E893C456}"/>
              </a:ext>
            </a:extLst>
          </p:cNvPr>
          <p:cNvSpPr/>
          <p:nvPr/>
        </p:nvSpPr>
        <p:spPr>
          <a:xfrm>
            <a:off x="6709657" y="2637314"/>
            <a:ext cx="4806993" cy="147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99" dirty="0"/>
              <a:t>MCM – SQL Server 2008 </a:t>
            </a:r>
          </a:p>
          <a:p>
            <a:r>
              <a:rPr lang="en-AU" sz="1799" dirty="0"/>
              <a:t>MCSM – Data Platform</a:t>
            </a:r>
          </a:p>
          <a:p>
            <a:r>
              <a:rPr lang="en-AU" sz="1799" dirty="0"/>
              <a:t>Production DBA for 10+ years.</a:t>
            </a:r>
          </a:p>
          <a:p>
            <a:endParaRPr lang="en-AU" sz="1799" dirty="0"/>
          </a:p>
          <a:p>
            <a:r>
              <a:rPr lang="en-AU" sz="1799" dirty="0"/>
              <a:t>https://github.com/sqllensman/Presentations</a:t>
            </a:r>
          </a:p>
        </p:txBody>
      </p:sp>
    </p:spTree>
    <p:extLst>
      <p:ext uri="{BB962C8B-B14F-4D97-AF65-F5344CB8AC3E}">
        <p14:creationId xmlns:p14="http://schemas.microsoft.com/office/powerpoint/2010/main" val="4629438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2"/>
            <a:r>
              <a:rPr lang="en-US" dirty="0"/>
              <a:t>Looks deceptively easy … but often is just deceptive</a:t>
            </a:r>
          </a:p>
          <a:p>
            <a:pPr lvl="2"/>
            <a:r>
              <a:rPr lang="en-US" dirty="0"/>
              <a:t>Always based on estimated cost (even in actual execution plan!)</a:t>
            </a:r>
          </a:p>
          <a:p>
            <a:pPr lvl="2"/>
            <a:r>
              <a:rPr lang="en-US" dirty="0"/>
              <a:t>Incorrect if estimated row count is wrong</a:t>
            </a:r>
          </a:p>
          <a:p>
            <a:pPr lvl="2"/>
            <a:r>
              <a:rPr lang="en-US" dirty="0"/>
              <a:t>Can also be off for other reasons</a:t>
            </a:r>
          </a:p>
          <a:p>
            <a:pPr lvl="3"/>
            <a:r>
              <a:rPr lang="en-US" dirty="0"/>
              <a:t>E.g. hardware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88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How to read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misunderstandings</a:t>
            </a:r>
          </a:p>
          <a:p>
            <a:pPr lvl="1"/>
            <a:r>
              <a:rPr lang="en-US" dirty="0"/>
              <a:t>Cost percentages</a:t>
            </a:r>
          </a:p>
          <a:p>
            <a:pPr lvl="1"/>
            <a:r>
              <a:rPr lang="en-US" dirty="0"/>
              <a:t>Read direction</a:t>
            </a:r>
          </a:p>
          <a:p>
            <a:pPr lvl="2"/>
            <a:r>
              <a:rPr lang="en-US" dirty="0"/>
              <a:t>Left to right?</a:t>
            </a:r>
          </a:p>
          <a:p>
            <a:pPr lvl="2"/>
            <a:r>
              <a:rPr lang="en-US" dirty="0"/>
              <a:t>Right to left?</a:t>
            </a:r>
          </a:p>
          <a:p>
            <a:pPr lvl="2"/>
            <a:r>
              <a:rPr lang="en-US" dirty="0"/>
              <a:t>Something else?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5E87935-FF95-4E2F-A24B-874CB4D7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50" y="2826910"/>
            <a:ext cx="6175329" cy="13266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90BE60C7-B5E6-494F-9703-E781B04A69D6}"/>
              </a:ext>
            </a:extLst>
          </p:cNvPr>
          <p:cNvCxnSpPr/>
          <p:nvPr/>
        </p:nvCxnSpPr>
        <p:spPr>
          <a:xfrm>
            <a:off x="5855352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370C20A-4764-4B7A-92DE-F1AEA5B06F61}"/>
              </a:ext>
            </a:extLst>
          </p:cNvPr>
          <p:cNvSpPr txBox="1"/>
          <p:nvPr/>
        </p:nvSpPr>
        <p:spPr>
          <a:xfrm>
            <a:off x="585721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BFB5E22-B0E2-4ED1-8CA5-7F37578D36CC}"/>
              </a:ext>
            </a:extLst>
          </p:cNvPr>
          <p:cNvCxnSpPr/>
          <p:nvPr/>
        </p:nvCxnSpPr>
        <p:spPr>
          <a:xfrm>
            <a:off x="8106168" y="475636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AFF7305D-1AE8-4199-8D1F-E97AC1AE611A}"/>
              </a:ext>
            </a:extLst>
          </p:cNvPr>
          <p:cNvSpPr txBox="1"/>
          <p:nvPr/>
        </p:nvSpPr>
        <p:spPr>
          <a:xfrm>
            <a:off x="7283408" y="4440179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76BF2A7C-F9C1-422A-8628-5CFB5DF8C28E}"/>
              </a:ext>
            </a:extLst>
          </p:cNvPr>
          <p:cNvCxnSpPr/>
          <p:nvPr/>
        </p:nvCxnSpPr>
        <p:spPr>
          <a:xfrm>
            <a:off x="8158191" y="4346581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F1C5730-B700-4327-A3BF-F6AA6FCC6E49}"/>
              </a:ext>
            </a:extLst>
          </p:cNvPr>
          <p:cNvSpPr txBox="1"/>
          <p:nvPr/>
        </p:nvSpPr>
        <p:spPr>
          <a:xfrm>
            <a:off x="8106170" y="4346584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E3840141-C1E4-4D3B-8479-55BE6E28B786}"/>
              </a:ext>
            </a:extLst>
          </p:cNvPr>
          <p:cNvSpPr txBox="1"/>
          <p:nvPr/>
        </p:nvSpPr>
        <p:spPr>
          <a:xfrm>
            <a:off x="7238724" y="4452062"/>
            <a:ext cx="49725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FF0000"/>
                </a:solidFill>
                <a:sym typeface="Wingdings 2"/>
              </a:rPr>
              <a:t></a:t>
            </a:r>
            <a:endParaRPr lang="nl-NL" sz="3780" b="1" dirty="0">
              <a:solidFill>
                <a:srgbClr val="FF0000"/>
              </a:solidFill>
            </a:endParaRP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6F875C42-7A5A-401A-BD66-B930207013F6}"/>
              </a:ext>
            </a:extLst>
          </p:cNvPr>
          <p:cNvCxnSpPr/>
          <p:nvPr/>
        </p:nvCxnSpPr>
        <p:spPr>
          <a:xfrm>
            <a:off x="8106168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vak 28">
            <a:extLst>
              <a:ext uri="{FF2B5EF4-FFF2-40B4-BE49-F238E27FC236}">
                <a16:creationId xmlns:a16="http://schemas.microsoft.com/office/drawing/2014/main" id="{FD05C94C-04F4-49B5-9B30-507A10589159}"/>
              </a:ext>
            </a:extLst>
          </p:cNvPr>
          <p:cNvSpPr txBox="1"/>
          <p:nvPr/>
        </p:nvSpPr>
        <p:spPr>
          <a:xfrm>
            <a:off x="7283408" y="5134852"/>
            <a:ext cx="396262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/>
              <a:t>?</a:t>
            </a:r>
            <a:endParaRPr lang="nl-NL" sz="3780" b="1" dirty="0"/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99902BC-15EC-4ECD-BFA3-29114BE0EA3D}"/>
              </a:ext>
            </a:extLst>
          </p:cNvPr>
          <p:cNvCxnSpPr/>
          <p:nvPr/>
        </p:nvCxnSpPr>
        <p:spPr>
          <a:xfrm>
            <a:off x="8158191" y="5035692"/>
            <a:ext cx="1048578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FE75F717-6D77-4618-B47A-D093000B4B85}"/>
              </a:ext>
            </a:extLst>
          </p:cNvPr>
          <p:cNvSpPr txBox="1"/>
          <p:nvPr/>
        </p:nvSpPr>
        <p:spPr>
          <a:xfrm>
            <a:off x="8106170" y="5035695"/>
            <a:ext cx="971741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b="1" dirty="0" err="1">
                <a:solidFill>
                  <a:srgbClr val="FF0000"/>
                </a:solidFill>
              </a:rPr>
              <a:t>GetNext</a:t>
            </a:r>
            <a:r>
              <a:rPr lang="en-US" sz="1323" b="1" dirty="0">
                <a:solidFill>
                  <a:srgbClr val="FF0000"/>
                </a:solidFill>
              </a:rPr>
              <a:t>()</a:t>
            </a:r>
            <a:endParaRPr lang="nl-NL" sz="1323" b="1" dirty="0">
              <a:solidFill>
                <a:srgbClr val="FF0000"/>
              </a:solidFill>
            </a:endParaRP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30FE8412-40C6-4963-A222-A1147CD71AA1}"/>
              </a:ext>
            </a:extLst>
          </p:cNvPr>
          <p:cNvSpPr txBox="1"/>
          <p:nvPr/>
        </p:nvSpPr>
        <p:spPr>
          <a:xfrm>
            <a:off x="7238725" y="5146736"/>
            <a:ext cx="55656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0" b="1" dirty="0">
                <a:solidFill>
                  <a:srgbClr val="00B050"/>
                </a:solidFill>
                <a:sym typeface="Wingdings 2"/>
              </a:rPr>
              <a:t></a:t>
            </a:r>
            <a:endParaRPr lang="nl-NL" sz="3780" b="1" dirty="0">
              <a:solidFill>
                <a:srgbClr val="00B050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9110EA31-A0BC-4F7F-B364-62CAFC78471C}"/>
              </a:ext>
            </a:extLst>
          </p:cNvPr>
          <p:cNvCxnSpPr/>
          <p:nvPr/>
        </p:nvCxnSpPr>
        <p:spPr>
          <a:xfrm>
            <a:off x="5855352" y="5469295"/>
            <a:ext cx="1048578" cy="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6" grpId="0"/>
      <p:bldP spid="27" grpId="0"/>
      <p:bldP spid="29" grpId="0"/>
      <p:bldP spid="29" grpId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9D85-7E37-43DC-BB1C-21CFAA3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They Suck?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37E9-D72A-48FD-80D7-FE78509A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https://bradsruminations.blogspot.com/2010/11/second-in-life-of-query-operator.html</a:t>
            </a:r>
            <a:endParaRPr lang="en-AU" dirty="0"/>
          </a:p>
          <a:p>
            <a:endParaRPr lang="en-AU" dirty="0"/>
          </a:p>
          <a:p>
            <a:r>
              <a:rPr lang="en-AU" dirty="0">
                <a:hlinkClick r:id="rId3"/>
              </a:rPr>
              <a:t>http://blogs.lobsterpot.com.au/2012/12/30/the-sql-query-optimizer-when-logical-order-can-get-it-wrong/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23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>
                <a:solidFill>
                  <a:srgbClr val="FF0000"/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39F6-CF5A-4146-9A2B-40438BB9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9020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C0486DA-F256-44FD-BBF4-E5A6A578D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41" y="643517"/>
            <a:ext cx="4306138" cy="519314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2"/>
            <a:r>
              <a:rPr lang="en-US" dirty="0"/>
              <a:t>Subset of properties for that operator</a:t>
            </a:r>
          </a:p>
          <a:p>
            <a:pPr lvl="2"/>
            <a:r>
              <a:rPr lang="en-US" dirty="0"/>
              <a:t>Chosen by Microsoft … not always best selection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</p:spTree>
    <p:extLst>
      <p:ext uri="{BB962C8B-B14F-4D97-AF65-F5344CB8AC3E}">
        <p14:creationId xmlns:p14="http://schemas.microsoft.com/office/powerpoint/2010/main" val="749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2"/>
            <a:r>
              <a:rPr lang="en-US" dirty="0"/>
              <a:t>Even smaller subset of properties for operator to the right</a:t>
            </a:r>
          </a:p>
          <a:p>
            <a:pPr lvl="2"/>
            <a:r>
              <a:rPr lang="en-US" dirty="0"/>
              <a:t>Focuses only on amount of data produced by that operator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7762B5-222E-4134-B230-A586545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82" y="3808857"/>
            <a:ext cx="3095697" cy="2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C4D00-BDE7-4E19-8AB7-664AAE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Properties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B2C8D-87E3-48FD-9812-E18A76FF7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access properties?</a:t>
            </a:r>
          </a:p>
          <a:p>
            <a:pPr lvl="1"/>
            <a:r>
              <a:rPr lang="en-US" dirty="0"/>
              <a:t>Hover over an icon</a:t>
            </a:r>
          </a:p>
          <a:p>
            <a:pPr lvl="1"/>
            <a:r>
              <a:rPr lang="en-US" dirty="0"/>
              <a:t>Hover over an arrow</a:t>
            </a:r>
          </a:p>
          <a:p>
            <a:pPr lvl="1"/>
            <a:r>
              <a:rPr lang="en-US" dirty="0"/>
              <a:t>Right-click icon, select “Properties”</a:t>
            </a:r>
          </a:p>
          <a:p>
            <a:pPr lvl="2"/>
            <a:r>
              <a:rPr lang="en-US" dirty="0"/>
              <a:t>Properties window shows all properties</a:t>
            </a:r>
          </a:p>
          <a:p>
            <a:pPr lvl="2"/>
            <a:r>
              <a:rPr lang="en-US" dirty="0"/>
              <a:t>Bit harder to access</a:t>
            </a:r>
          </a:p>
          <a:p>
            <a:pPr lvl="2"/>
            <a:r>
              <a:rPr lang="en-US" dirty="0"/>
              <a:t>When you leave the properties window open,</a:t>
            </a:r>
            <a:br>
              <a:rPr lang="en-US" dirty="0"/>
            </a:br>
            <a:r>
              <a:rPr lang="en-US" dirty="0"/>
              <a:t>clicking on an operator in the plan</a:t>
            </a:r>
            <a:br>
              <a:rPr lang="en-US" dirty="0"/>
            </a:br>
            <a:r>
              <a:rPr lang="en-US" dirty="0"/>
              <a:t>changes the window to the operator you clicked</a:t>
            </a:r>
          </a:p>
          <a:p>
            <a:pPr lvl="3"/>
            <a:r>
              <a:rPr lang="en-US" dirty="0"/>
              <a:t>(This makes accessing the data less hard)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7C6A5D-2C7F-4884-AD31-AA360E4B7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72" y="425189"/>
            <a:ext cx="2999706" cy="54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0144-6175-4EE1-A785-9CC0DA28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39" y="1969363"/>
            <a:ext cx="8836109" cy="1694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 Semibold"/>
              </a:rPr>
              <a:t>DEMOS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5C3C3-EA31-4058-9039-DAE8A57EDD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474" y="2052116"/>
            <a:ext cx="4047410" cy="3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/>
              <a:t>Where can I find them?</a:t>
            </a:r>
          </a:p>
          <a:p>
            <a:r>
              <a:rPr lang="en-US" dirty="0"/>
              <a:t>How do I read them?</a:t>
            </a:r>
          </a:p>
          <a:p>
            <a:r>
              <a:rPr lang="en-US" dirty="0"/>
              <a:t>What can they tell me?</a:t>
            </a:r>
          </a:p>
          <a:p>
            <a:r>
              <a:rPr lang="en-US" dirty="0">
                <a:solidFill>
                  <a:srgbClr val="FF0000"/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7D4B9-4C51-4791-8719-1F0C8B45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4281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339-DDDC-4870-A561-C096A175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51882-4D6F-440D-A997-562B91586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SQLSaturday#893 – Singapore </a:t>
            </a:r>
          </a:p>
        </p:txBody>
      </p:sp>
    </p:spTree>
    <p:extLst>
      <p:ext uri="{BB962C8B-B14F-4D97-AF65-F5344CB8AC3E}">
        <p14:creationId xmlns:p14="http://schemas.microsoft.com/office/powerpoint/2010/main" val="130891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3201C-D082-483D-84DE-2A538C88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64" y="0"/>
            <a:ext cx="5524147" cy="6480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4CAB6-3734-4C25-BDBC-DF380CAF9B7D}"/>
              </a:ext>
            </a:extLst>
          </p:cNvPr>
          <p:cNvSpPr/>
          <p:nvPr/>
        </p:nvSpPr>
        <p:spPr>
          <a:xfrm>
            <a:off x="232436" y="1256935"/>
            <a:ext cx="565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https://www.red-gate.com/products/dba/sql-monitor/entrypage/execution-plans</a:t>
            </a:r>
          </a:p>
        </p:txBody>
      </p:sp>
    </p:spTree>
    <p:extLst>
      <p:ext uri="{BB962C8B-B14F-4D97-AF65-F5344CB8AC3E}">
        <p14:creationId xmlns:p14="http://schemas.microsoft.com/office/powerpoint/2010/main" val="229233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4A92A-88D0-4134-BD4A-1A5485FB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" y="-1"/>
            <a:ext cx="1145955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66493-2325-4ADD-9988-729944E1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" y="-1"/>
            <a:ext cx="11502602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9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Execution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Execution Plan Reference: http://sqlserverfast.com/epr</a:t>
            </a:r>
          </a:p>
          <a:p>
            <a:pPr lvl="2"/>
            <a:r>
              <a:rPr lang="en-US" sz="2000" dirty="0"/>
              <a:t>Detailed description of all operators and other relevant information </a:t>
            </a:r>
            <a:r>
              <a:rPr lang="it-IT" sz="2000" dirty="0"/>
              <a:t>Commands</a:t>
            </a:r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49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Resources for Plan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Download Page</a:t>
            </a:r>
          </a:p>
          <a:p>
            <a:pPr lvl="1"/>
            <a:r>
              <a:rPr lang="en-US" sz="2400" dirty="0">
                <a:hlinkClick r:id="rId2"/>
              </a:rPr>
              <a:t>https://sentryone.com/plan-explorer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Answers</a:t>
            </a:r>
          </a:p>
          <a:p>
            <a:pPr lvl="1"/>
            <a:r>
              <a:rPr lang="en-US" sz="2400" dirty="0">
                <a:hlinkClick r:id="rId3"/>
              </a:rPr>
              <a:t>https://answers.sqlperformance.com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 Guide</a:t>
            </a:r>
          </a:p>
          <a:p>
            <a:pPr lvl="1"/>
            <a:r>
              <a:rPr lang="en-US" sz="2400" dirty="0">
                <a:hlinkClick r:id="rId4"/>
              </a:rPr>
              <a:t>https://sentryone.com/help/PEug/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Support</a:t>
            </a:r>
          </a:p>
          <a:p>
            <a:pPr lvl="1"/>
            <a:r>
              <a:rPr lang="en-US" sz="2400" dirty="0">
                <a:hlinkClick r:id="rId5"/>
              </a:rPr>
              <a:t>https://support.sqlsentry.com/</a:t>
            </a:r>
            <a:endParaRPr lang="en-US" sz="2400" dirty="0"/>
          </a:p>
          <a:p>
            <a:pPr lvl="1"/>
            <a:endParaRPr lang="en-US" sz="2400" dirty="0"/>
          </a:p>
          <a:p>
            <a:pPr marL="431706"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66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53B3-2EBB-466D-9491-9F32B88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Other 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5D7AB-3F38-46B5-AACE-B84B4957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45" y="1402983"/>
            <a:ext cx="10544252" cy="4433675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sz="2400" dirty="0"/>
              <a:t>Rob Farley: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https://sqlperformance.com/author/robfarley</a:t>
            </a:r>
            <a:endParaRPr lang="en-US" sz="2400" dirty="0"/>
          </a:p>
          <a:p>
            <a:pPr lvl="1"/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http://blogs.lobsterpot.com.au/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Paul White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4"/>
              </a:rPr>
              <a:t>https://sqlperformance.com/author/paulwhitenzgmail-com</a:t>
            </a:r>
            <a:endParaRPr lang="en-US" sz="2400" dirty="0"/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5"/>
              </a:rPr>
              <a:t>https://www.sql.kiwi/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Kevin Kline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6"/>
              </a:rPr>
              <a:t>https://www.sentryone.com/blog/kevinkline/sql-server-optimizer-trace-flag-86xx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Brad Hansen</a:t>
            </a:r>
          </a:p>
          <a:p>
            <a:pPr lvl="1"/>
            <a:r>
              <a:rPr lang="en-US" sz="2400" dirty="0"/>
              <a:t>	 </a:t>
            </a:r>
            <a:r>
              <a:rPr lang="en-US" sz="2400" dirty="0">
                <a:hlinkClick r:id="rId7"/>
              </a:rPr>
              <a:t>https://www.tf3604.com/presentations/optimizer/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575640"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4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4C9C52-DD2A-4344-9A92-28D91E8D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CB7D7-0A21-422D-814A-4096429F6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Risultati immagini per do you have questions">
            <a:extLst>
              <a:ext uri="{FF2B5EF4-FFF2-40B4-BE49-F238E27FC236}">
                <a16:creationId xmlns:a16="http://schemas.microsoft.com/office/drawing/2014/main" id="{50D209FE-A57E-4C40-B8A7-20D6F27B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1771" b="-2"/>
          <a:stretch/>
        </p:blipFill>
        <p:spPr bwMode="auto">
          <a:xfrm>
            <a:off x="2227248" y="514310"/>
            <a:ext cx="7329524" cy="5048702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75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‘Be Grateful and I shall give you more…’">
            <a:extLst>
              <a:ext uri="{FF2B5EF4-FFF2-40B4-BE49-F238E27FC236}">
                <a16:creationId xmlns:a16="http://schemas.microsoft.com/office/drawing/2014/main" id="{FA61DDBE-1625-4A21-9B6D-0F25C724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r="6960"/>
          <a:stretch/>
        </p:blipFill>
        <p:spPr bwMode="auto">
          <a:xfrm>
            <a:off x="3857" y="9"/>
            <a:ext cx="11512792" cy="648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9F737-ECDA-4F4C-8FC1-703C337C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b="1" dirty="0"/>
              <a:t>Agenda</a:t>
            </a:r>
          </a:p>
          <a:p>
            <a:r>
              <a:rPr lang="en-US" b="1" dirty="0"/>
              <a:t>Why should I care?</a:t>
            </a:r>
          </a:p>
          <a:p>
            <a:r>
              <a:rPr lang="en-US" b="1" dirty="0"/>
              <a:t>Where can I find them?</a:t>
            </a:r>
          </a:p>
          <a:p>
            <a:r>
              <a:rPr lang="en-US" b="1" dirty="0"/>
              <a:t>How do I read them?</a:t>
            </a:r>
          </a:p>
          <a:p>
            <a:r>
              <a:rPr lang="en-US" b="1" dirty="0"/>
              <a:t>What can they tell me?</a:t>
            </a:r>
          </a:p>
          <a:p>
            <a:r>
              <a:rPr lang="en-US" b="1" dirty="0"/>
              <a:t>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5908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>
                <a:solidFill>
                  <a:srgbClr val="FF0000"/>
                </a:solidFill>
              </a:rPr>
              <a:t>Why should I care?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FCD7-D352-4787-973B-AFD6B177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2352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0F19B-ED41-4842-9B0D-BB291BAE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Why should I care?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C3A46A-1372-4DBB-B75F-49758A28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– Transact-SQL (T-SQL)</a:t>
            </a:r>
          </a:p>
          <a:p>
            <a:pPr lvl="1"/>
            <a:r>
              <a:rPr lang="en-US" dirty="0"/>
              <a:t>Mixes set-based queries with procedural code</a:t>
            </a:r>
          </a:p>
          <a:p>
            <a:pPr lvl="1"/>
            <a:r>
              <a:rPr lang="en-US" dirty="0"/>
              <a:t>Multiple causes of slowness</a:t>
            </a:r>
          </a:p>
          <a:p>
            <a:pPr lvl="2"/>
            <a:r>
              <a:rPr lang="en-US" dirty="0"/>
              <a:t>Lots of procedural code</a:t>
            </a:r>
          </a:p>
          <a:p>
            <a:pPr lvl="3"/>
            <a:r>
              <a:rPr lang="en-US" dirty="0"/>
              <a:t>Typical fix: rewrite the procedural code as set-based code</a:t>
            </a:r>
          </a:p>
          <a:p>
            <a:pPr lvl="3"/>
            <a:r>
              <a:rPr lang="en-US" dirty="0"/>
              <a:t>SQL Server heavily optimized towards set-based code</a:t>
            </a:r>
          </a:p>
          <a:p>
            <a:pPr lvl="2"/>
            <a:r>
              <a:rPr lang="en-US" dirty="0"/>
              <a:t>Single query slow</a:t>
            </a:r>
          </a:p>
          <a:p>
            <a:pPr lvl="3"/>
            <a:r>
              <a:rPr lang="en-US" dirty="0"/>
              <a:t>Apparently the optimizer picked a slow algorithm</a:t>
            </a:r>
          </a:p>
          <a:p>
            <a:pPr lvl="3"/>
            <a:r>
              <a:rPr lang="en-US" dirty="0"/>
              <a:t>Execution plan shows what algorithms were chosen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E3CBA4F-7D80-4786-B6CA-DBC10FE16BEE}"/>
              </a:ext>
            </a:extLst>
          </p:cNvPr>
          <p:cNvSpPr txBox="1"/>
          <p:nvPr/>
        </p:nvSpPr>
        <p:spPr>
          <a:xfrm>
            <a:off x="3429696" y="5820044"/>
            <a:ext cx="391049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20" dirty="0"/>
              <a:t>And </a:t>
            </a:r>
            <a:r>
              <a:rPr lang="en-US" sz="2520" b="1" dirty="0"/>
              <a:t>THAT</a:t>
            </a:r>
            <a:r>
              <a:rPr lang="en-US" sz="2520" dirty="0"/>
              <a:t> is why we care!</a:t>
            </a:r>
          </a:p>
        </p:txBody>
      </p:sp>
    </p:spTree>
    <p:extLst>
      <p:ext uri="{BB962C8B-B14F-4D97-AF65-F5344CB8AC3E}">
        <p14:creationId xmlns:p14="http://schemas.microsoft.com/office/powerpoint/2010/main" val="31183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8E974-F2F3-4D17-A466-EA128E0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4A5528-859B-40DF-AE04-F34FFEC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80" dirty="0"/>
              <a:t>Agenda</a:t>
            </a:r>
          </a:p>
          <a:p>
            <a:r>
              <a:rPr lang="en-US" dirty="0"/>
              <a:t>Why should I care?</a:t>
            </a:r>
          </a:p>
          <a:p>
            <a:r>
              <a:rPr lang="en-US" dirty="0">
                <a:solidFill>
                  <a:srgbClr val="FF0000"/>
                </a:solidFill>
              </a:rPr>
              <a:t>Where can I find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I read them?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they tell me?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EAC35-8BB4-407D-A40B-7E81945D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-42204"/>
            <a:ext cx="6480175" cy="648017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6001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pPr lvl="1"/>
            <a:r>
              <a:rPr lang="en-US" dirty="0"/>
              <a:t>Plan cache</a:t>
            </a:r>
          </a:p>
          <a:p>
            <a:pPr lvl="1"/>
            <a:r>
              <a:rPr lang="en-US" dirty="0"/>
              <a:t>Query Store</a:t>
            </a:r>
          </a:p>
          <a:p>
            <a:pPr lvl="1"/>
            <a:r>
              <a:rPr lang="en-US" dirty="0"/>
              <a:t>Extended events / trace</a:t>
            </a:r>
          </a:p>
          <a:p>
            <a:pPr lvl="1"/>
            <a:r>
              <a:rPr lang="en-US" dirty="0"/>
              <a:t>Monitoring tools</a:t>
            </a:r>
          </a:p>
          <a:p>
            <a:pPr lvl="1"/>
            <a:r>
              <a:rPr lang="en-US" dirty="0"/>
              <a:t>Various DMVs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F0B2D-5385-492B-9019-F4E45818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plans … Where can I find them?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F5148-393E-4068-8983-BBDFFB0E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“problem plans” on a production server</a:t>
            </a:r>
          </a:p>
          <a:p>
            <a:r>
              <a:rPr lang="en-US" dirty="0"/>
              <a:t>Finding plan for a specific query</a:t>
            </a:r>
          </a:p>
          <a:p>
            <a:pPr lvl="1"/>
            <a:r>
              <a:rPr lang="en-US" dirty="0"/>
              <a:t>Estimated execution plan</a:t>
            </a:r>
          </a:p>
          <a:p>
            <a:pPr lvl="2"/>
            <a:r>
              <a:rPr lang="en-US" dirty="0"/>
              <a:t>Query optimizer compiles plan</a:t>
            </a:r>
          </a:p>
          <a:p>
            <a:pPr lvl="2"/>
            <a:r>
              <a:rPr lang="en-US" dirty="0"/>
              <a:t>Query NOT executed</a:t>
            </a:r>
          </a:p>
          <a:p>
            <a:pPr lvl="2"/>
            <a:r>
              <a:rPr lang="en-US" dirty="0"/>
              <a:t>Plan shown is how it will be executed</a:t>
            </a:r>
          </a:p>
          <a:p>
            <a:pPr lvl="3"/>
            <a:r>
              <a:rPr lang="en-US" dirty="0"/>
              <a:t>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1477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1231</Words>
  <Application>Microsoft Office PowerPoint</Application>
  <PresentationFormat>Custom</PresentationFormat>
  <Paragraphs>273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inherit</vt:lpstr>
      <vt:lpstr>Segoe UI</vt:lpstr>
      <vt:lpstr>Segoe UI Semibold</vt:lpstr>
      <vt:lpstr>Source Sans Pro Light</vt:lpstr>
      <vt:lpstr>Wingdings</vt:lpstr>
      <vt:lpstr>SQLSatOslo 2016</vt:lpstr>
      <vt:lpstr>Image</vt:lpstr>
      <vt:lpstr>Get Comfortable with Query tuning and Execution Plans</vt:lpstr>
      <vt:lpstr>Patrick Flynn SQL Server DBA Link Group</vt:lpstr>
      <vt:lpstr>PowerPoint Presentation</vt:lpstr>
      <vt:lpstr>Execution plans</vt:lpstr>
      <vt:lpstr>Execution plans</vt:lpstr>
      <vt:lpstr>Execution plans … Why should I care?</vt:lpstr>
      <vt:lpstr>Execution plans</vt:lpstr>
      <vt:lpstr>Execution plans … Where can I find them?</vt:lpstr>
      <vt:lpstr>Execution plans … Where can I find them?</vt:lpstr>
      <vt:lpstr>Execution plans … Where can I find them?</vt:lpstr>
      <vt:lpstr>Execution plans … Where can I find them?</vt:lpstr>
      <vt:lpstr>DEMOS</vt:lpstr>
      <vt:lpstr>Execution plans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How to read them?</vt:lpstr>
      <vt:lpstr>Execution plans … They Suck?</vt:lpstr>
      <vt:lpstr>DEMOS</vt:lpstr>
      <vt:lpstr>Execution plans</vt:lpstr>
      <vt:lpstr>Execution plans … Properties</vt:lpstr>
      <vt:lpstr>Execution plans … Properties</vt:lpstr>
      <vt:lpstr>Execution plans … Properties</vt:lpstr>
      <vt:lpstr>DEMOS</vt:lpstr>
      <vt:lpstr>Execution plans</vt:lpstr>
      <vt:lpstr>PowerPoint Presentation</vt:lpstr>
      <vt:lpstr>PowerPoint Presentation</vt:lpstr>
      <vt:lpstr>PowerPoint Presentation</vt:lpstr>
      <vt:lpstr>Execution Plans</vt:lpstr>
      <vt:lpstr>Resources for Plan Explorer</vt:lpstr>
      <vt:lpstr>Other Blogs</vt:lpstr>
      <vt:lpstr>PowerPoint Presentation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Patrick Flynn</cp:lastModifiedBy>
  <cp:revision>86</cp:revision>
  <dcterms:created xsi:type="dcterms:W3CDTF">2011-08-19T20:30:49Z</dcterms:created>
  <dcterms:modified xsi:type="dcterms:W3CDTF">2019-08-30T14:29:56Z</dcterms:modified>
</cp:coreProperties>
</file>